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7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5" r:id="rId23"/>
    <p:sldId id="277" r:id="rId24"/>
    <p:sldId id="278" r:id="rId25"/>
    <p:sldId id="279" r:id="rId26"/>
    <p:sldId id="280" r:id="rId27"/>
    <p:sldId id="281" r:id="rId28"/>
    <p:sldId id="306" r:id="rId29"/>
    <p:sldId id="307" r:id="rId30"/>
    <p:sldId id="308" r:id="rId31"/>
    <p:sldId id="310" r:id="rId32"/>
    <p:sldId id="282" r:id="rId33"/>
    <p:sldId id="302" r:id="rId34"/>
    <p:sldId id="283" r:id="rId35"/>
    <p:sldId id="284" r:id="rId36"/>
    <p:sldId id="285" r:id="rId37"/>
    <p:sldId id="286" r:id="rId38"/>
    <p:sldId id="292" r:id="rId39"/>
    <p:sldId id="287" r:id="rId40"/>
    <p:sldId id="288" r:id="rId41"/>
    <p:sldId id="289" r:id="rId42"/>
    <p:sldId id="290" r:id="rId43"/>
    <p:sldId id="291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5838D-633C-4159-BF16-BF7ACEC55F5D}" type="datetimeFigureOut">
              <a:rPr lang="ru-RU" smtClean="0"/>
              <a:t>06.09.2016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ED836-4272-4A97-A7C2-D8545C593A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22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734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65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438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290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188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919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223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7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189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044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591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5" Type="http://schemas.openxmlformats.org/officeDocument/2006/relationships/oleObject" Target="../embeddings/_________Microsoft_Word_97_20031.doc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8929" y="3108071"/>
            <a:ext cx="9950361" cy="6865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Introduction to </a:t>
            </a:r>
            <a:r>
              <a:rPr lang="en-US" smtClean="0">
                <a:solidFill>
                  <a:schemeClr val="accent5"/>
                </a:solidFill>
              </a:rPr>
              <a:t>Computers, Programs</a:t>
            </a:r>
            <a:r>
              <a:rPr lang="en-US" dirty="0" smtClean="0">
                <a:solidFill>
                  <a:schemeClr val="accent5"/>
                </a:solidFill>
              </a:rPr>
              <a:t>, and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97772" y="4102485"/>
            <a:ext cx="4172674" cy="855105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2060"/>
                </a:solidFill>
              </a:rPr>
              <a:t>Lecture #1</a:t>
            </a:r>
            <a:endParaRPr lang="ru-RU" sz="6000" b="1" dirty="0">
              <a:solidFill>
                <a:srgbClr val="002060"/>
              </a:solidFill>
            </a:endParaRPr>
          </a:p>
        </p:txBody>
      </p:sp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146207" y="1545043"/>
            <a:ext cx="7325110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5"/>
                </a:solidFill>
              </a:rPr>
              <a:t>C++ Programming, Fall 2016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Memory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284136"/>
            <a:ext cx="11502968" cy="5129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A computer’s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memory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consists of an ordered sequence of bytes for storing programs as well as data that the program is working with.</a:t>
            </a:r>
          </a:p>
          <a:p>
            <a:pPr algn="just"/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Every byte in the memory has a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unique address.</a:t>
            </a:r>
          </a:p>
          <a:p>
            <a:pPr algn="just"/>
            <a:endParaRPr lang="en-US" sz="3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US" sz="34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US" sz="3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34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Memory stores data and program instructions in uniquely addressed memory locations.</a:t>
            </a:r>
            <a:endParaRPr lang="en-US" sz="3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popularmemory.org/wp-content/uploads/kingston-memory-upgra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56" y="97182"/>
            <a:ext cx="1952005" cy="109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myshared.ru/1145386/slide_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20488" r="17896" b="9463"/>
          <a:stretch/>
        </p:blipFill>
        <p:spPr bwMode="auto">
          <a:xfrm>
            <a:off x="4738200" y="3376306"/>
            <a:ext cx="3335765" cy="22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Storage Devices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There are three main types of storage devices:</a:t>
            </a:r>
          </a:p>
          <a:p>
            <a:pPr algn="just"/>
            <a:endParaRPr lang="en-US" sz="3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Magnetic disk drives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Optical disc drives (CD and DVD)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USB flash drives</a:t>
            </a:r>
          </a:p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crollc.com/wp-content/uploads/2015/12/Data-Storage-Trends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65" y="2319452"/>
            <a:ext cx="6614130" cy="39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Input and Output Devices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The most common input devices are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keyboards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and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mice.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The most common output devices are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monitors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and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printers.</a:t>
            </a:r>
          </a:p>
          <a:p>
            <a:pPr algn="just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                  </a:t>
            </a:r>
          </a:p>
          <a:p>
            <a:pPr algn="just"/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US" sz="3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	   input devices			        output devices</a:t>
            </a:r>
          </a:p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2.imimg.com/data2/RO/TP/MY-3153418/input-devices-250x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96" y="325104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tutorialspoint.com/computer_fundamentals/images/flat_moni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658" y="3251041"/>
            <a:ext cx="258956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ictlounge.com/Images/inkjet_printe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222" y="3251041"/>
            <a:ext cx="288237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9054790" y="297810"/>
            <a:ext cx="278080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Keyboard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digitalunite.com/sites/default/files/images/keyboard8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7" y="1315844"/>
            <a:ext cx="11502968" cy="53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9868828" y="297810"/>
            <a:ext cx="1966767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Mouse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junkmail.co.za/blog/wp-content/uploads/2014/09/computer-mo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668" y="1572323"/>
            <a:ext cx="6636885" cy="50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9868828" y="297810"/>
            <a:ext cx="1966767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Monitor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://image.slidesharecdn.com/chapter-10-1203913874428102-3/95/chapter-10-display-systems-10-728.jpg?cb=120388507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21283" r="6033" b="21896"/>
          <a:stretch/>
        </p:blipFill>
        <p:spPr bwMode="auto">
          <a:xfrm>
            <a:off x="332627" y="2259953"/>
            <a:ext cx="6015378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06" y="2259953"/>
            <a:ext cx="5487589" cy="43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036420" y="297810"/>
            <a:ext cx="479917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Communication Devices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image.slidesharecdn.com/chapter09-120214225606-phpapp01/95/discovering-computers-chapter-09-44-728.jpg?cb=13292605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" t="41890" r="2056" b="17584"/>
          <a:stretch/>
        </p:blipFill>
        <p:spPr bwMode="auto">
          <a:xfrm>
            <a:off x="332627" y="3445727"/>
            <a:ext cx="11502968" cy="33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443122"/>
            <a:ext cx="11502968" cy="3195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A dial-up modem (56,000 bps (bits per </a:t>
            </a:r>
            <a:r>
              <a:rPr lang="en-US" sz="3000" dirty="0" err="1" smtClean="0">
                <a:solidFill>
                  <a:schemeClr val="accent5"/>
                </a:solidFill>
              </a:rPr>
              <a:t>sedond</a:t>
            </a:r>
            <a:r>
              <a:rPr lang="en-US" sz="3000" dirty="0" smtClean="0">
                <a:solidFill>
                  <a:schemeClr val="accent5"/>
                </a:solidFill>
              </a:rPr>
              <a:t>) speed)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A digital subscriber line (DSL) (20times </a:t>
            </a:r>
            <a:r>
              <a:rPr lang="en-US" sz="3000" dirty="0" err="1" smtClean="0">
                <a:solidFill>
                  <a:schemeClr val="accent5"/>
                </a:solidFill>
              </a:rPr>
              <a:t>standart</a:t>
            </a:r>
            <a:r>
              <a:rPr lang="en-US" sz="3000" dirty="0" smtClean="0">
                <a:solidFill>
                  <a:schemeClr val="accent5"/>
                </a:solidFill>
              </a:rPr>
              <a:t> dial-up modem)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A cable modem (faster than DSL)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A network interface card (NIC) (1 million bps (mbps))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Wireless networking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  <a:p>
            <a:pPr marL="857250" indent="-85725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  <a:p>
            <a:pPr algn="just"/>
            <a:endParaRPr lang="ru-RU" sz="3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Programming Languages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32627" y="1647506"/>
            <a:ext cx="11502968" cy="1675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Computer programs. Known as software, are instructions that tell a computer what to do.</a:t>
            </a:r>
          </a:p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Computers do not understand human languages, so programs must be written in languages computers can understand.</a:t>
            </a:r>
            <a:endParaRPr lang="ru-RU" sz="3000" dirty="0">
              <a:solidFill>
                <a:schemeClr val="accent5"/>
              </a:solidFill>
            </a:endParaRPr>
          </a:p>
        </p:txBody>
      </p:sp>
      <p:pic>
        <p:nvPicPr>
          <p:cNvPr id="17410" name="Picture 2" descr="http://www.industryconnect.co.nz/wp-content/uploads/2015/09/prog-langu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03" y="3182249"/>
            <a:ext cx="8532816" cy="35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Machine Language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32627" y="1647506"/>
            <a:ext cx="11502968" cy="1152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A computer’s native language, which differs among different types of computers, is its </a:t>
            </a:r>
            <a:r>
              <a:rPr lang="en-US" sz="3000" b="1" dirty="0" smtClean="0">
                <a:solidFill>
                  <a:schemeClr val="accent5"/>
                </a:solidFill>
              </a:rPr>
              <a:t>machine language – </a:t>
            </a:r>
            <a:r>
              <a:rPr lang="en-US" sz="3000" dirty="0" smtClean="0">
                <a:solidFill>
                  <a:schemeClr val="accent5"/>
                </a:solidFill>
              </a:rPr>
              <a:t>a set of built-in primitive instructions.</a:t>
            </a:r>
            <a:endParaRPr lang="ru-RU" sz="3000" dirty="0">
              <a:solidFill>
                <a:schemeClr val="accent5"/>
              </a:solidFill>
            </a:endParaRPr>
          </a:p>
        </p:txBody>
      </p:sp>
      <p:pic>
        <p:nvPicPr>
          <p:cNvPr id="18434" name="Picture 2" descr="https://www.cise.ufl.edu/~mssz/CompOrg/Figure2.1-CompLa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44" y="2757785"/>
            <a:ext cx="7540134" cy="406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Assembly Language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32627" y="1647506"/>
            <a:ext cx="11502968" cy="1152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Programming in machine language is a tedious process.</a:t>
            </a:r>
            <a:r>
              <a:rPr lang="en-US" sz="3000" dirty="0">
                <a:solidFill>
                  <a:schemeClr val="accent5"/>
                </a:solidFill>
              </a:rPr>
              <a:t> </a:t>
            </a:r>
            <a:r>
              <a:rPr lang="en-US" sz="3000" dirty="0" smtClean="0">
                <a:solidFill>
                  <a:schemeClr val="accent5"/>
                </a:solidFill>
              </a:rPr>
              <a:t>So, Assembly language was created in the early days of computing as an alternative to machine language. Writing in assembly requires that you know how the CPU works.</a:t>
            </a:r>
          </a:p>
        </p:txBody>
      </p:sp>
      <p:pic>
        <p:nvPicPr>
          <p:cNvPr id="19458" name="Picture 2" descr="http://cdn04.androidauthority.net/wp-content/uploads/2016/03/assembl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 bwMode="auto">
          <a:xfrm>
            <a:off x="2498210" y="2677568"/>
            <a:ext cx="7171802" cy="397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146207" y="1545043"/>
            <a:ext cx="6053871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5"/>
                </a:solidFill>
              </a:rPr>
              <a:t>This week we will learn 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32627" y="2365446"/>
            <a:ext cx="11502968" cy="405765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What is a Computer?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Programming Languages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Operating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History of C++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 Simple C++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C++ Program-Development Cycle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Programming Style and Documentation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Programming Errors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9222059" y="297810"/>
            <a:ext cx="261353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Roadmap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6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High level language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32627" y="1647506"/>
            <a:ext cx="11502968" cy="128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In the 1950s, a new generation of programming languages known as </a:t>
            </a:r>
            <a:r>
              <a:rPr lang="en-US" sz="3000" b="1" dirty="0" smtClean="0">
                <a:solidFill>
                  <a:schemeClr val="accent5"/>
                </a:solidFill>
              </a:rPr>
              <a:t>high-level languages </a:t>
            </a:r>
            <a:r>
              <a:rPr lang="en-US" sz="3000" dirty="0" smtClean="0">
                <a:solidFill>
                  <a:schemeClr val="accent5"/>
                </a:solidFill>
              </a:rPr>
              <a:t>emerged. High level languages are English-like and easy to learn and use. </a:t>
            </a:r>
          </a:p>
          <a:p>
            <a:pPr algn="just"/>
            <a:endParaRPr lang="en-US" sz="3000" dirty="0" smtClean="0">
              <a:solidFill>
                <a:schemeClr val="accent5"/>
              </a:solidFill>
            </a:endParaRPr>
          </a:p>
        </p:txBody>
      </p:sp>
      <p:pic>
        <p:nvPicPr>
          <p:cNvPr id="20482" name="Picture 2" descr="http://cdn.guru99.com/images/2013/07/071713_1135_Introductio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11" y="3007954"/>
            <a:ext cx="54864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560849" y="297810"/>
            <a:ext cx="7274747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Popular High-Level Programming language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32612"/>
              </p:ext>
            </p:extLst>
          </p:nvPr>
        </p:nvGraphicFramePr>
        <p:xfrm>
          <a:off x="332627" y="1387007"/>
          <a:ext cx="11502968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79"/>
                <a:gridCol w="10071189"/>
              </a:tblGrid>
              <a:tr h="336816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Language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Description</a:t>
                      </a:r>
                      <a:endParaRPr lang="ru-RU" sz="2500" dirty="0"/>
                    </a:p>
                  </a:txBody>
                  <a:tcPr/>
                </a:tc>
              </a:tr>
              <a:tr h="581353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Ada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Named</a:t>
                      </a:r>
                      <a:r>
                        <a:rPr lang="en-US" sz="2500" baseline="0" dirty="0" smtClean="0"/>
                        <a:t> for Ada Lovelace, who worked on mechanical general-purpose computers. The Ada language was developed for the Department of Defense and is used mainly in defense projects.  </a:t>
                      </a:r>
                      <a:endParaRPr lang="ru-RU" sz="25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BASIC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Beginner’s All-purpose Symbolic Instruction Code. It was designed to be learned and used easily by beginners</a:t>
                      </a:r>
                      <a:endParaRPr lang="ru-RU" sz="2500" dirty="0"/>
                    </a:p>
                  </a:txBody>
                  <a:tcPr/>
                </a:tc>
              </a:tr>
              <a:tr h="581353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Developed at Bell laboratories. C combines the power of an assembly language with the ease of use and portability of a high-level language</a:t>
                      </a:r>
                      <a:endParaRPr lang="ru-RU" sz="25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C++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C++ is an object-oriented language, based on C</a:t>
                      </a:r>
                      <a:endParaRPr lang="ru-RU" sz="25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C#</a:t>
                      </a:r>
                      <a:endParaRPr lang="ru-RU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Pronounced “C</a:t>
                      </a:r>
                      <a:r>
                        <a:rPr lang="en-US" sz="2500" baseline="0" dirty="0" smtClean="0"/>
                        <a:t> Sharp</a:t>
                      </a:r>
                      <a:r>
                        <a:rPr lang="en-US" sz="2500" dirty="0" smtClean="0"/>
                        <a:t>”. It is a hybrid of Java and C++ and was developed</a:t>
                      </a:r>
                      <a:r>
                        <a:rPr lang="en-US" sz="2500" baseline="0" dirty="0" smtClean="0"/>
                        <a:t> by Microsoft</a:t>
                      </a:r>
                      <a:endParaRPr lang="ru-RU" sz="2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7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560849" y="297810"/>
            <a:ext cx="7274747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Popular High-Level Programming language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15161"/>
              </p:ext>
            </p:extLst>
          </p:nvPr>
        </p:nvGraphicFramePr>
        <p:xfrm>
          <a:off x="332627" y="1572323"/>
          <a:ext cx="1150296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79"/>
                <a:gridCol w="10071189"/>
              </a:tblGrid>
              <a:tr h="3368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Language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Description</a:t>
                      </a:r>
                      <a:endParaRPr lang="ru-RU" sz="24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COBOL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Common</a:t>
                      </a:r>
                      <a:r>
                        <a:rPr lang="en-US" sz="2400" baseline="0" dirty="0" smtClean="0"/>
                        <a:t> Business Oriented Language. It is used for business applications.</a:t>
                      </a:r>
                      <a:endParaRPr lang="ru-RU" sz="24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FORTRAN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FORmula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TRANslation</a:t>
                      </a:r>
                      <a:r>
                        <a:rPr lang="en-US" sz="2400" dirty="0" smtClean="0"/>
                        <a:t>. It is popular for scientific</a:t>
                      </a:r>
                      <a:r>
                        <a:rPr lang="en-US" sz="2400" baseline="0" dirty="0" smtClean="0"/>
                        <a:t> and mathematical applications.</a:t>
                      </a:r>
                      <a:endParaRPr lang="ru-RU" sz="2400" dirty="0"/>
                    </a:p>
                  </a:txBody>
                  <a:tcPr/>
                </a:tc>
              </a:tr>
              <a:tr h="5813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Developed</a:t>
                      </a:r>
                      <a:r>
                        <a:rPr lang="en-US" sz="2400" baseline="0" dirty="0" smtClean="0"/>
                        <a:t> by Sun Microsystems, now part of Oracle. It is widely used for developing platform-independent Internet applications.</a:t>
                      </a:r>
                      <a:endParaRPr lang="ru-RU" sz="2400" dirty="0"/>
                    </a:p>
                  </a:txBody>
                  <a:tcPr/>
                </a:tc>
              </a:tr>
              <a:tr h="5813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Pascal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Named for Blaise Pascal</a:t>
                      </a:r>
                      <a:r>
                        <a:rPr lang="en-US" sz="2400" baseline="0" dirty="0" smtClean="0"/>
                        <a:t>, who pioneered calculating machines in the seventeenth century. It is a simple, structured, general-purpose language primarily used for teaching programming</a:t>
                      </a:r>
                      <a:endParaRPr lang="ru-RU" sz="2400" dirty="0"/>
                    </a:p>
                  </a:txBody>
                  <a:tcPr/>
                </a:tc>
              </a:tr>
              <a:tr h="3368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Python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simple general</a:t>
                      </a:r>
                      <a:r>
                        <a:rPr lang="en-US" sz="2400" baseline="0" dirty="0" smtClean="0"/>
                        <a:t>-purpose scripting language good for writing short programs.</a:t>
                      </a:r>
                      <a:endParaRPr lang="ru-RU" sz="2400" dirty="0"/>
                    </a:p>
                  </a:txBody>
                  <a:tcPr/>
                </a:tc>
              </a:tr>
              <a:tr h="58135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Visual Basic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Visual</a:t>
                      </a:r>
                      <a:r>
                        <a:rPr lang="en-US" sz="2400" baseline="0" dirty="0" smtClean="0"/>
                        <a:t> Basic was developed by Microsoft and it enables the programmers to rapidly develop graphical user interfaces.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Interpreter, Compiler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128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solidFill>
                  <a:schemeClr val="accent5"/>
                </a:solidFill>
              </a:rPr>
              <a:t>	</a:t>
            </a:r>
            <a:r>
              <a:rPr lang="en-US" sz="3000" b="1" dirty="0" smtClean="0">
                <a:solidFill>
                  <a:schemeClr val="accent5"/>
                </a:solidFill>
              </a:rPr>
              <a:t>Interpreter – </a:t>
            </a:r>
            <a:r>
              <a:rPr lang="en-US" sz="3000" dirty="0" smtClean="0">
                <a:solidFill>
                  <a:schemeClr val="accent5"/>
                </a:solidFill>
              </a:rPr>
              <a:t>Translates instructions to machine code line-by-line.</a:t>
            </a:r>
          </a:p>
          <a:p>
            <a:pPr algn="just"/>
            <a:endParaRPr lang="en-US" sz="3000" dirty="0">
              <a:solidFill>
                <a:schemeClr val="accent5"/>
              </a:solidFill>
            </a:endParaRPr>
          </a:p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</a:t>
            </a:r>
            <a:r>
              <a:rPr lang="en-US" sz="3000" b="1" dirty="0" smtClean="0">
                <a:solidFill>
                  <a:schemeClr val="accent5"/>
                </a:solidFill>
              </a:rPr>
              <a:t>Compiler – </a:t>
            </a:r>
            <a:r>
              <a:rPr lang="en-US" sz="3000" dirty="0" smtClean="0">
                <a:solidFill>
                  <a:schemeClr val="accent5"/>
                </a:solidFill>
              </a:rPr>
              <a:t>Translates the entire program to machine code before running it </a:t>
            </a:r>
          </a:p>
        </p:txBody>
      </p:sp>
      <p:pic>
        <p:nvPicPr>
          <p:cNvPr id="21506" name="Picture 2" descr="http://3.bp.blogspot.com/-IQ2cVjQX5h4/UWzmnkx0xUI/AAAAAAAAACI/ruqBZmBSthU/s1600/compiler-interpret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76" y="2843562"/>
            <a:ext cx="4734449" cy="36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Operating Systems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128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The operating system (OS) is the most important program that runs on a computer.</a:t>
            </a:r>
          </a:p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The OS manages and controls a computer’s activities</a:t>
            </a:r>
          </a:p>
        </p:txBody>
      </p:sp>
      <p:pic>
        <p:nvPicPr>
          <p:cNvPr id="23554" name="Picture 2" descr="http://www.webopedia.com/FIG/OPER-SY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83" y="3007954"/>
            <a:ext cx="3985924" cy="359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upload.wikimedia.org/wikipedia/commons/thumb/e/e1/Operating_system_placement.svg/165px-Operating_system_placemen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62" y="2932771"/>
            <a:ext cx="2468263" cy="365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263054" y="297810"/>
            <a:ext cx="357254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Operating Systems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17702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The following are major tasks of an operating system: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Controlling and monitoring system activities;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Allocating and assigning system resources;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Scheduling operations.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</p:txBody>
      </p:sp>
      <p:pic>
        <p:nvPicPr>
          <p:cNvPr id="24578" name="Picture 2" descr="http://www.technologydatagroup.com/img/pageimg/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0" y="3417761"/>
            <a:ext cx="5042261" cy="336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History of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2110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C++ is a general-purpose, object-oriented programming language.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C, C++, Java, and C# are related;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C++ evolved from C;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Java was modeled after C++;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accent5"/>
                </a:solidFill>
              </a:rPr>
              <a:t>C# is a subset of C++;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accent5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15" y="3757961"/>
            <a:ext cx="4402992" cy="30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History of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93746"/>
            <a:ext cx="9493193" cy="2480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>
                <a:solidFill>
                  <a:schemeClr val="accent5"/>
                </a:solidFill>
              </a:rPr>
              <a:t>	C evolved from the B language, which evolved from the BCPL (Basic Combined Programing Language). Martin Richards developed BCPL in the mid-1960s for writing operating systems and compilers;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accent5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accent5"/>
              </a:solidFill>
            </a:endParaRPr>
          </a:p>
        </p:txBody>
      </p:sp>
      <p:pic>
        <p:nvPicPr>
          <p:cNvPr id="2050" name="Picture 2" descr="http://www.cl.cam.ac.uk/users/mr/m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772" y="1293746"/>
            <a:ext cx="1751699" cy="24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22661" y="3784419"/>
            <a:ext cx="167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 Richards</a:t>
            </a:r>
            <a:endParaRPr lang="ru-RU" dirty="0"/>
          </a:p>
        </p:txBody>
      </p:sp>
      <p:pic>
        <p:nvPicPr>
          <p:cNvPr id="2052" name="Picture 4" descr="https://s-media-cache-ak0.pinimg.com/564x/3b/b8/56/3bb856da6512c4412cd259ecad19198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56"/>
          <a:stretch/>
        </p:blipFill>
        <p:spPr bwMode="auto">
          <a:xfrm>
            <a:off x="2457011" y="3766116"/>
            <a:ext cx="4446066" cy="30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6200000">
            <a:off x="6311890" y="5007976"/>
            <a:ext cx="155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BCPL language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History of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93746"/>
            <a:ext cx="6245594" cy="5564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>
                <a:solidFill>
                  <a:schemeClr val="accent5"/>
                </a:solidFill>
              </a:rPr>
              <a:t>	Ken Thompson incorporated many features from BCPL in his B language and used it to create early versions of the UNIX operating system at Bell Laboratories in 1970 on a DEC PDP-7 computer;</a:t>
            </a:r>
          </a:p>
        </p:txBody>
      </p:sp>
      <p:pic>
        <p:nvPicPr>
          <p:cNvPr id="4098" name="Picture 2" descr="http://www.soemtron.org/images/jpgs/decimages/pdp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92" y="1293746"/>
            <a:ext cx="3944203" cy="48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40450" y="6135816"/>
            <a:ext cx="263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DEC PDP-7 minicomputer.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55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History of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93746"/>
            <a:ext cx="6454539" cy="5564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</a:rPr>
              <a:t>	Dennis Ritchie extended the B language by adding types and other features in 1971 to develop the UNIX operating system on a DEC PDP-11 computer. Today, C is portable and hardware independent.</a:t>
            </a:r>
          </a:p>
        </p:txBody>
      </p:sp>
      <p:pic>
        <p:nvPicPr>
          <p:cNvPr id="3074" name="Picture 2" descr="https://s-media-cache-ak0.pinimg.com/564x/91/37/23/91372375e2e6517f8af128aab655e3b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95" y="1319504"/>
            <a:ext cx="47625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73095" y="5621645"/>
            <a:ext cx="476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UNIX inventors Ken Thompson and Dennis Ritchie at Bell Labs before a DEC PDP-11 </a:t>
            </a:r>
            <a:r>
              <a:rPr lang="en-US" dirty="0" smtClean="0"/>
              <a:t>minicomputer.</a:t>
            </a:r>
            <a:endParaRPr lang="ru-RU" dirty="0"/>
          </a:p>
        </p:txBody>
      </p:sp>
      <p:pic>
        <p:nvPicPr>
          <p:cNvPr id="3076" name="Picture 4" descr="http://2.bp.blogspot.com/-xQGRccMdrGI/VCCCBOoqc3I/AAAAAAAADEo/GZ0hRuHBBPk/s1600/Turbo-C%2B%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7" y="3837540"/>
            <a:ext cx="4171134" cy="26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56277" y="6410269"/>
            <a:ext cx="132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 compiler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99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What is Programming?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32627" y="1986305"/>
            <a:ext cx="11502968" cy="1169490"/>
          </a:xfrm>
        </p:spPr>
        <p:txBody>
          <a:bodyPr>
            <a:normAutofit/>
          </a:bodyPr>
          <a:lstStyle/>
          <a:p>
            <a:pPr algn="just"/>
            <a:r>
              <a:rPr lang="en-US" sz="3600" smtClean="0">
                <a:solidFill>
                  <a:schemeClr val="accent5">
                    <a:lumMod val="75000"/>
                  </a:schemeClr>
                </a:solidFill>
              </a:rPr>
              <a:t>Programming means to create (or develop) software, which is also called a program.</a:t>
            </a:r>
            <a:endParaRPr lang="en-US" sz="36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colourbox.com/preview/8320746-interior-of-passenger-aircraf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8" y="3155795"/>
            <a:ext cx="4027500" cy="34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128" y="3155794"/>
            <a:ext cx="4103648" cy="346835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776" y="3155793"/>
            <a:ext cx="3371819" cy="34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History of C++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93746"/>
            <a:ext cx="6272889" cy="3603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5"/>
                </a:solidFill>
              </a:rPr>
              <a:t>C++ is an extension of C, developed by Bjarne </a:t>
            </a:r>
            <a:r>
              <a:rPr lang="en-US" sz="2800" dirty="0" err="1" smtClean="0">
                <a:solidFill>
                  <a:schemeClr val="accent5"/>
                </a:solidFill>
              </a:rPr>
              <a:t>Stroustrup</a:t>
            </a:r>
            <a:r>
              <a:rPr lang="en-US" sz="2800" dirty="0" smtClean="0">
                <a:solidFill>
                  <a:schemeClr val="accent5"/>
                </a:solidFill>
              </a:rPr>
              <a:t> at Bell Laboratories during 1983-1985.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  <a:endParaRPr lang="en-US" sz="2800" dirty="0" smtClean="0">
              <a:solidFill>
                <a:schemeClr val="accent5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5"/>
                </a:solidFill>
              </a:rPr>
              <a:t>An </a:t>
            </a:r>
            <a:r>
              <a:rPr lang="en-US" sz="2800" dirty="0">
                <a:solidFill>
                  <a:schemeClr val="accent5"/>
                </a:solidFill>
              </a:rPr>
              <a:t>international standard for C++, known as C++98, was created by International </a:t>
            </a:r>
            <a:r>
              <a:rPr lang="en-US" sz="2800" dirty="0" err="1">
                <a:solidFill>
                  <a:schemeClr val="accent5"/>
                </a:solidFill>
              </a:rPr>
              <a:t>Standart</a:t>
            </a:r>
            <a:r>
              <a:rPr lang="en-US" sz="2800" dirty="0">
                <a:solidFill>
                  <a:schemeClr val="accent5"/>
                </a:solidFill>
              </a:rPr>
              <a:t> Organization (ISO) in 1998.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5"/>
                </a:solidFill>
              </a:rPr>
              <a:t>A </a:t>
            </a:r>
            <a:r>
              <a:rPr lang="en-US" sz="2800" dirty="0">
                <a:solidFill>
                  <a:schemeClr val="accent5"/>
                </a:solidFill>
              </a:rPr>
              <a:t>new </a:t>
            </a:r>
            <a:r>
              <a:rPr lang="en-US" sz="2800" dirty="0" err="1">
                <a:solidFill>
                  <a:schemeClr val="accent5"/>
                </a:solidFill>
              </a:rPr>
              <a:t>standart</a:t>
            </a:r>
            <a:r>
              <a:rPr lang="en-US" sz="2800" dirty="0">
                <a:solidFill>
                  <a:schemeClr val="accent5"/>
                </a:solidFill>
              </a:rPr>
              <a:t>, known as C++11, was approved by ISO in 2011</a:t>
            </a:r>
            <a:r>
              <a:rPr lang="en-US" sz="2800" dirty="0" smtClean="0">
                <a:solidFill>
                  <a:schemeClr val="accent5"/>
                </a:solidFill>
              </a:rPr>
              <a:t>.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5122" name="Picture 2" descr="http://www.cpptutor.com/imgs/Bjarne%20Stroustrup_pic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0" y="1327440"/>
            <a:ext cx="4766055" cy="35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52291" y="4957453"/>
            <a:ext cx="34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C++ inventor Bjarne </a:t>
            </a:r>
            <a:r>
              <a:rPr lang="en-US" dirty="0" err="1" smtClean="0"/>
              <a:t>Stroustrup</a:t>
            </a:r>
            <a:endParaRPr lang="ru-RU" dirty="0"/>
          </a:p>
        </p:txBody>
      </p:sp>
      <p:pic>
        <p:nvPicPr>
          <p:cNvPr id="5126" name="Picture 6" descr="http://img06.deviantart.net/10ec/i/2007/183/b/8/dev_c___by_capris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7" y="4940580"/>
            <a:ext cx="1229718" cy="12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4.bp.blogspot.com/-jE5sIitIc1I/VPdL0_4l0-I/AAAAAAAADAg/yZzzgrg4-nY/s1600/MicrosoftVisual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01" y="4940580"/>
            <a:ext cx="2470245" cy="12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www.nsoftware.com/platforms/builder/defaul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46" y="4940580"/>
            <a:ext cx="1473958" cy="12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logos C++ compiler codeblock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74" y="4941755"/>
            <a:ext cx="1652011" cy="12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92482" y="6410609"/>
            <a:ext cx="273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Compilers for C++ language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7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6387153" y="297810"/>
            <a:ext cx="544844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Popular coding Languages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1.squarespace.com/static/51361f2fe4b0f24e710af7ae/t/56b1187d4c2f85efc5598bb1/1454446752995/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"/>
          <a:stretch/>
        </p:blipFill>
        <p:spPr bwMode="auto">
          <a:xfrm>
            <a:off x="2019618" y="1237220"/>
            <a:ext cx="8120669" cy="563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A Simple C++ Program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// Display Welcome to C++ to the console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C++!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0612"/>
              </p:ext>
            </p:extLst>
          </p:nvPr>
        </p:nvGraphicFramePr>
        <p:xfrm>
          <a:off x="332627" y="6109160"/>
          <a:ext cx="11502968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029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Welcome to C++!</a:t>
                      </a:r>
                      <a:endParaRPr lang="ru-RU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41797" y="1284136"/>
            <a:ext cx="1427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  <a:cs typeface="Courier New" panose="02070309020205020404" pitchFamily="49" charset="0"/>
              </a:rPr>
              <a:t>Welcome.cpp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5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A Simple C++ Program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829873" y="8545759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Aft>
                <a:spcPts val="1600"/>
              </a:spcAft>
              <a:defRPr sz="1400" b="1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spcBef>
                <a:spcPct val="20000"/>
              </a:spcBef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0"/>
              </a:spcAft>
            </a:pPr>
            <a:fld id="{8AF5AB6A-C399-46DA-9072-7978CE9BF5D0}" type="slidenum">
              <a:rPr lang="en-US" altLang="ko-KR" b="0" smtClean="0">
                <a:latin typeface="Arial" panose="020B0604020202020204" pitchFamily="34" charset="0"/>
              </a:rPr>
              <a:pPr>
                <a:spcAft>
                  <a:spcPct val="0"/>
                </a:spcAft>
              </a:pPr>
              <a:t>33</a:t>
            </a:fld>
            <a:endParaRPr lang="en-US" altLang="ko-KR" b="0" smtClean="0">
              <a:latin typeface="Arial" panose="020B0604020202020204" pitchFamily="34" charset="0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25629"/>
              </p:ext>
            </p:extLst>
          </p:nvPr>
        </p:nvGraphicFramePr>
        <p:xfrm>
          <a:off x="2518848" y="2175341"/>
          <a:ext cx="7056438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5" imgW="7056048" imgH="3664139" progId="Word.Document.8">
                  <p:embed/>
                </p:oleObj>
              </mc:Choice>
              <mc:Fallback>
                <p:oleObj name="Document" r:id="rId5" imgW="7056048" imgH="366413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848" y="2175341"/>
                        <a:ext cx="7056438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4954073" y="2265610"/>
            <a:ext cx="3505200" cy="346075"/>
            <a:chOff x="960" y="1776"/>
            <a:chExt cx="2208" cy="218"/>
          </a:xfrm>
        </p:grpSpPr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1872" y="1776"/>
              <a:ext cx="1296" cy="218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Single-line comments</a:t>
              </a: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 flipV="1">
              <a:off x="960" y="1824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960" y="1872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4573073" y="2646610"/>
            <a:ext cx="4114800" cy="835025"/>
            <a:chOff x="1392" y="419"/>
            <a:chExt cx="2592" cy="526"/>
          </a:xfrm>
        </p:grpSpPr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2304" y="419"/>
              <a:ext cx="1680" cy="526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Preprocessor directive to include input/output stream header file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&lt;iostream&gt;</a:t>
              </a:r>
              <a:endParaRPr lang="en-US" altLang="ko-KR" sz="1600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flipH="1" flipV="1">
              <a:off x="1392" y="467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1" name="Group 12"/>
          <p:cNvGrpSpPr>
            <a:grpSpLocks/>
          </p:cNvGrpSpPr>
          <p:nvPr/>
        </p:nvGrpSpPr>
        <p:grpSpPr bwMode="auto">
          <a:xfrm>
            <a:off x="3734873" y="3103810"/>
            <a:ext cx="4114800" cy="835025"/>
            <a:chOff x="864" y="624"/>
            <a:chExt cx="2592" cy="526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776" y="624"/>
              <a:ext cx="1680" cy="526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</a:t>
              </a:r>
              <a:r>
                <a:rPr lang="en-US" altLang="ko-KR" sz="16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main</a:t>
              </a: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appears exactly once in every C++ program</a:t>
              </a:r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 flipH="1">
              <a:off x="864" y="720"/>
              <a:ext cx="912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3049073" y="2570409"/>
            <a:ext cx="4114800" cy="838200"/>
            <a:chOff x="336" y="288"/>
            <a:chExt cx="2592" cy="528"/>
          </a:xfrm>
        </p:grpSpPr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1248" y="288"/>
              <a:ext cx="1680" cy="372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main</a:t>
              </a: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returns an integer value</a:t>
              </a: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 flipH="1">
              <a:off x="336" y="38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7" name="Group 18"/>
          <p:cNvGrpSpPr>
            <a:grpSpLocks/>
          </p:cNvGrpSpPr>
          <p:nvPr/>
        </p:nvGrpSpPr>
        <p:grpSpPr bwMode="auto">
          <a:xfrm>
            <a:off x="2972873" y="2799009"/>
            <a:ext cx="4114800" cy="838200"/>
            <a:chOff x="384" y="467"/>
            <a:chExt cx="2592" cy="528"/>
          </a:xfrm>
        </p:grpSpPr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1296" y="467"/>
              <a:ext cx="1680" cy="372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brace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{</a:t>
              </a: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begins function body</a:t>
              </a: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 flipH="1">
              <a:off x="384" y="563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0" name="Group 21"/>
          <p:cNvGrpSpPr>
            <a:grpSpLocks/>
          </p:cNvGrpSpPr>
          <p:nvPr/>
        </p:nvGrpSpPr>
        <p:grpSpPr bwMode="auto">
          <a:xfrm>
            <a:off x="2896673" y="4018209"/>
            <a:ext cx="4114800" cy="838200"/>
            <a:chOff x="336" y="1152"/>
            <a:chExt cx="2592" cy="528"/>
          </a:xfrm>
        </p:grpSpPr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1248" y="1152"/>
              <a:ext cx="1680" cy="372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Corresponding right brace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}</a:t>
              </a: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ends function body</a:t>
              </a:r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 flipH="1">
              <a:off x="336" y="1248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3" name="Group 24"/>
          <p:cNvGrpSpPr>
            <a:grpSpLocks/>
          </p:cNvGrpSpPr>
          <p:nvPr/>
        </p:nvGrpSpPr>
        <p:grpSpPr bwMode="auto">
          <a:xfrm>
            <a:off x="5944673" y="3027609"/>
            <a:ext cx="4114800" cy="838200"/>
            <a:chOff x="2976" y="660"/>
            <a:chExt cx="2592" cy="528"/>
          </a:xfrm>
        </p:grpSpPr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3888" y="660"/>
              <a:ext cx="1680" cy="372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Statements end with a semicolon </a:t>
              </a:r>
              <a:r>
                <a:rPr lang="en-US" altLang="ko-KR" sz="16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;</a:t>
              </a:r>
              <a:endParaRPr lang="en-US" altLang="ko-KR" sz="16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 flipH="1">
              <a:off x="2976" y="756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6" name="Group 27"/>
          <p:cNvGrpSpPr>
            <a:grpSpLocks/>
          </p:cNvGrpSpPr>
          <p:nvPr/>
        </p:nvGrpSpPr>
        <p:grpSpPr bwMode="auto">
          <a:xfrm>
            <a:off x="3601816" y="3973759"/>
            <a:ext cx="4114800" cy="990600"/>
            <a:chOff x="960" y="1524"/>
            <a:chExt cx="2592" cy="624"/>
          </a:xfrm>
        </p:grpSpPr>
        <p:sp>
          <p:nvSpPr>
            <p:cNvPr id="37" name="Text Box 28"/>
            <p:cNvSpPr txBox="1">
              <a:spLocks noChangeArrowheads="1"/>
            </p:cNvSpPr>
            <p:nvPr/>
          </p:nvSpPr>
          <p:spPr bwMode="auto">
            <a:xfrm>
              <a:off x="1872" y="1776"/>
              <a:ext cx="1680" cy="372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Name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cout</a:t>
              </a: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belongs to namespace </a:t>
              </a:r>
              <a:r>
                <a:rPr lang="en-US" altLang="ko-KR" sz="1600">
                  <a:latin typeface="Courier New" panose="02070309020205020404" pitchFamily="49" charset="0"/>
                  <a:cs typeface="Times New Roman" panose="02020603050405020304" pitchFamily="18" charset="0"/>
                </a:rPr>
                <a:t>std</a:t>
              </a:r>
              <a:endParaRPr lang="en-US" altLang="ko-KR" sz="1600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 flipH="1" flipV="1">
              <a:off x="960" y="1524"/>
              <a:ext cx="912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9" name="Group 30"/>
          <p:cNvGrpSpPr>
            <a:grpSpLocks/>
          </p:cNvGrpSpPr>
          <p:nvPr/>
        </p:nvGrpSpPr>
        <p:grpSpPr bwMode="auto">
          <a:xfrm>
            <a:off x="4115873" y="3942009"/>
            <a:ext cx="4114800" cy="692150"/>
            <a:chOff x="1104" y="1200"/>
            <a:chExt cx="2592" cy="436"/>
          </a:xfrm>
        </p:grpSpPr>
        <p:sp>
          <p:nvSpPr>
            <p:cNvPr id="40" name="Text Box 31"/>
            <p:cNvSpPr txBox="1">
              <a:spLocks noChangeArrowheads="1"/>
            </p:cNvSpPr>
            <p:nvPr/>
          </p:nvSpPr>
          <p:spPr bwMode="auto">
            <a:xfrm>
              <a:off x="2016" y="1418"/>
              <a:ext cx="1680" cy="218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 insertion operator</a:t>
              </a:r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auto">
            <a:xfrm flipH="1" flipV="1">
              <a:off x="1104" y="1200"/>
              <a:ext cx="912" cy="3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2" name="Group 33"/>
          <p:cNvGrpSpPr>
            <a:grpSpLocks/>
          </p:cNvGrpSpPr>
          <p:nvPr/>
        </p:nvGrpSpPr>
        <p:grpSpPr bwMode="auto">
          <a:xfrm>
            <a:off x="3658673" y="4399209"/>
            <a:ext cx="4191000" cy="1739900"/>
            <a:chOff x="912" y="1514"/>
            <a:chExt cx="2640" cy="1096"/>
          </a:xfrm>
        </p:grpSpPr>
        <p:sp>
          <p:nvSpPr>
            <p:cNvPr id="43" name="Text Box 34"/>
            <p:cNvSpPr txBox="1">
              <a:spLocks noChangeArrowheads="1"/>
            </p:cNvSpPr>
            <p:nvPr/>
          </p:nvSpPr>
          <p:spPr bwMode="auto">
            <a:xfrm>
              <a:off x="1872" y="1776"/>
              <a:ext cx="1680" cy="834"/>
            </a:xfrm>
            <a:prstGeom prst="rect">
              <a:avLst/>
            </a:prstGeom>
            <a:solidFill>
              <a:srgbClr val="F0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Aft>
                  <a:spcPts val="1600"/>
                </a:spcAft>
                <a:defRPr sz="1400" b="1">
                  <a:solidFill>
                    <a:schemeClr val="tx1"/>
                  </a:solidFill>
                  <a:latin typeface="Lucida Console" panose="020B0609040504020204" pitchFamily="49" charset="0"/>
                </a:defRPr>
              </a:lvl1pPr>
              <a:lvl2pPr marL="742950" indent="-285750">
                <a:spcBef>
                  <a:spcPct val="20000"/>
                </a:spcBef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Keyword </a:t>
              </a:r>
              <a:r>
                <a:rPr lang="en-US" altLang="ko-KR" sz="16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return</a:t>
              </a: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is one of several means to exit a function; value </a:t>
              </a:r>
              <a:r>
                <a:rPr lang="en-US" altLang="ko-KR" sz="1600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0</a:t>
              </a:r>
              <a:r>
                <a:rPr lang="en-US" altLang="ko-KR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indicates that the program terminated successfully</a:t>
              </a:r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 flipH="1" flipV="1">
              <a:off x="912" y="1514"/>
              <a:ext cx="96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817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A Simple C++ Program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Keywords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or </a:t>
            </a:r>
            <a:r>
              <a:rPr lang="en-US" sz="2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reserved words,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have a specific meaning to the compiler and cannot be used in the program for other purposes. There are four keywords in this program: </a:t>
            </a:r>
            <a:r>
              <a:rPr lang="en-US" sz="2600" b="1" dirty="0" smtClean="0">
                <a:solidFill>
                  <a:srgbClr val="00B050"/>
                </a:solidFill>
                <a:cs typeface="Courier New" panose="02070309020205020404" pitchFamily="49" charset="0"/>
              </a:rPr>
              <a:t>using, namespace, </a:t>
            </a:r>
            <a:r>
              <a:rPr lang="en-US" sz="2600" b="1" dirty="0" err="1" smtClean="0">
                <a:solidFill>
                  <a:srgbClr val="00B050"/>
                </a:solidFill>
                <a:cs typeface="Courier New" panose="02070309020205020404" pitchFamily="49" charset="0"/>
              </a:rPr>
              <a:t>int</a:t>
            </a:r>
            <a:r>
              <a:rPr lang="en-US" sz="2600" b="1" dirty="0" smtClean="0">
                <a:solidFill>
                  <a:srgbClr val="00B050"/>
                </a:solidFill>
                <a:cs typeface="Courier New" panose="02070309020205020404" pitchFamily="49" charset="0"/>
              </a:rPr>
              <a:t>,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 </a:t>
            </a:r>
            <a:r>
              <a:rPr lang="en-US" sz="2600" b="1" dirty="0" smtClean="0">
                <a:solidFill>
                  <a:srgbClr val="00B050"/>
                </a:solidFill>
                <a:cs typeface="Courier New" panose="02070309020205020404" pitchFamily="49" charset="0"/>
              </a:rPr>
              <a:t>return.</a:t>
            </a:r>
          </a:p>
          <a:p>
            <a:pPr algn="just"/>
            <a:r>
              <a:rPr lang="en-US" sz="2600" b="1" dirty="0" smtClean="0">
                <a:solidFill>
                  <a:srgbClr val="00B050"/>
                </a:solidFill>
                <a:cs typeface="Courier New" panose="02070309020205020404" pitchFamily="49" charset="0"/>
              </a:rPr>
              <a:t>	</a:t>
            </a:r>
          </a:p>
          <a:p>
            <a:pPr algn="just"/>
            <a:r>
              <a:rPr lang="en-US" sz="2600" b="1" dirty="0">
                <a:solidFill>
                  <a:srgbClr val="00B050"/>
                </a:solidFill>
                <a:cs typeface="Courier New" panose="02070309020205020404" pitchFamily="49" charset="0"/>
              </a:rPr>
              <a:t>	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Preprocessor directives are not C++ statements. Therefore, don’t put semicolons at the end of preprocessor directives. Doing so may cause subtle errors.</a:t>
            </a:r>
          </a:p>
          <a:p>
            <a:pPr algn="just"/>
            <a:endParaRPr lang="en-US" sz="2600" b="1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2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Some compilers will not compile if you put extra spaces between &lt;and </a:t>
            </a:r>
            <a:r>
              <a:rPr lang="en-US" sz="2600" b="1" dirty="0" err="1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iostream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or between </a:t>
            </a:r>
            <a:r>
              <a:rPr lang="en-US" sz="2600" b="1" dirty="0" err="1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iostream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 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and&gt;. The extra space will become part of the header file name. To ensure your program will work with all compilers, don’t put extra spaces in these cases.</a:t>
            </a:r>
          </a:p>
          <a:p>
            <a:pPr algn="just"/>
            <a:endParaRPr lang="en-US" sz="2600" b="1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2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C++ source programs are case sensitive. It would be wrong, for example. To replace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main </a:t>
            </a:r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in the program with </a:t>
            </a:r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Main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.</a:t>
            </a:r>
          </a:p>
          <a:p>
            <a:pPr algn="just"/>
            <a:endParaRPr lang="en-US" sz="2600" dirty="0" smtClean="0">
              <a:solidFill>
                <a:srgbClr val="00B050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2600" dirty="0">
                <a:solidFill>
                  <a:srgbClr val="00B050"/>
                </a:solidFill>
                <a:cs typeface="Courier New" panose="02070309020205020404" pitchFamily="49" charset="0"/>
              </a:rPr>
              <a:t>	</a:t>
            </a:r>
            <a:endParaRPr lang="en-US" sz="2600" dirty="0" smtClean="0">
              <a:solidFill>
                <a:srgbClr val="00B050"/>
              </a:solidFill>
              <a:cs typeface="Courier New" panose="02070309020205020404" pitchFamily="49" charset="0"/>
            </a:endParaRPr>
          </a:p>
          <a:p>
            <a:pPr algn="just"/>
            <a:endParaRPr lang="en-US" sz="2600" b="1" dirty="0" smtClean="0">
              <a:solidFill>
                <a:srgbClr val="00B050"/>
              </a:solidFill>
              <a:cs typeface="Courier New" panose="02070309020205020404" pitchFamily="49" charset="0"/>
            </a:endParaRPr>
          </a:p>
          <a:p>
            <a:pPr algn="just"/>
            <a:endParaRPr lang="en-US" sz="2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Special Characters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05262"/>
              </p:ext>
            </p:extLst>
          </p:nvPr>
        </p:nvGraphicFramePr>
        <p:xfrm>
          <a:off x="378067" y="1332986"/>
          <a:ext cx="11387304" cy="5354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640"/>
                <a:gridCol w="4820689"/>
                <a:gridCol w="5048975"/>
              </a:tblGrid>
              <a:tr h="711056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Character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11056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#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Pound sign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Used #include to denote a preprocessor directive.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711056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&lt;&gt;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Opening and closing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angle brackets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Encloses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a library name when used with #include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47148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()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Opening and closing parentheses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Used with functions such as main()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47148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{}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Opening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and closing braces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Denotes a block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to enclose statements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47148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//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Double slashes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Precedes a comment line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47148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&lt;&lt;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Stream insertion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operator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Outputs to the console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711056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“ “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Opening and closing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quotation marks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Wraps a string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 (</a:t>
                      </a:r>
                      <a:r>
                        <a:rPr lang="en-US" sz="2200" baseline="0" dirty="0" err="1" smtClean="0">
                          <a:solidFill>
                            <a:schemeClr val="accent5"/>
                          </a:solidFill>
                        </a:rPr>
                        <a:t>i</a:t>
                      </a:r>
                      <a:r>
                        <a:rPr lang="en-US" sz="2200" baseline="0" dirty="0" smtClean="0">
                          <a:solidFill>
                            <a:schemeClr val="accent5"/>
                          </a:solidFill>
                        </a:rPr>
                        <a:t>. e., sequence of characters)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471481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chemeClr val="accent5"/>
                          </a:solidFill>
                        </a:rPr>
                        <a:t>;</a:t>
                      </a:r>
                      <a:endParaRPr lang="ru-RU" sz="22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Semicolon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chemeClr val="accent5"/>
                          </a:solidFill>
                        </a:rPr>
                        <a:t>Marks the end of a statement</a:t>
                      </a:r>
                      <a:endParaRPr lang="ru-RU" sz="2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28911" y="1309259"/>
            <a:ext cx="11502968" cy="44021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Programming is fun!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Fundamentals First!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just">
              <a:buAutoNum type="arabicPlain" startAt="8"/>
            </a:pP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 Driven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514350" indent="-514350" algn="just">
              <a:buAutoNum type="arabicPlain" startAt="8"/>
            </a:pP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691897"/>
              </p:ext>
            </p:extLst>
          </p:nvPr>
        </p:nvGraphicFramePr>
        <p:xfrm>
          <a:off x="418871" y="5758334"/>
          <a:ext cx="11342383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42383"/>
              </a:tblGrid>
              <a:tr h="80231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Programming is fun!</a:t>
                      </a:r>
                    </a:p>
                    <a:p>
                      <a:r>
                        <a:rPr lang="en-US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Fundamentals First!</a:t>
                      </a:r>
                    </a:p>
                    <a:p>
                      <a:r>
                        <a:rPr lang="en-US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Problem</a:t>
                      </a:r>
                      <a:r>
                        <a:rPr lang="en-US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Driven</a:t>
                      </a:r>
                      <a:endParaRPr lang="en-US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3" name="Заголовок 1"/>
          <p:cNvSpPr txBox="1">
            <a:spLocks/>
          </p:cNvSpPr>
          <p:nvPr/>
        </p:nvSpPr>
        <p:spPr>
          <a:xfrm>
            <a:off x="6623825" y="297810"/>
            <a:ext cx="521177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WelcomeWithThree</a:t>
            </a:r>
            <a:r>
              <a:rPr lang="en-US" dirty="0">
                <a:solidFill>
                  <a:schemeClr val="accent5"/>
                </a:solidFill>
              </a:rPr>
              <a:t>M</a:t>
            </a:r>
            <a:r>
              <a:rPr lang="en-US" dirty="0" smtClean="0">
                <a:solidFill>
                  <a:schemeClr val="accent5"/>
                </a:solidFill>
              </a:rPr>
              <a:t>essages.cpp</a:t>
            </a:r>
            <a:endParaRPr lang="ru-RU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6623825" y="297810"/>
            <a:ext cx="5211772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WelcomeWithThree</a:t>
            </a:r>
            <a:r>
              <a:rPr lang="en-US" dirty="0">
                <a:solidFill>
                  <a:schemeClr val="accent5"/>
                </a:solidFill>
              </a:rPr>
              <a:t>M</a:t>
            </a:r>
            <a:r>
              <a:rPr lang="en-US" dirty="0" smtClean="0">
                <a:solidFill>
                  <a:schemeClr val="accent5"/>
                </a:solidFill>
              </a:rPr>
              <a:t>essages.cpp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28911" y="1309259"/>
            <a:ext cx="11502968" cy="36307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(10.5 + 2 * 3) / (45 – 3.5) =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”;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(10.5 + 2 * 3) / (45 – 3.5)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just">
              <a:buAutoNum type="arabicPlain" startAt="8"/>
            </a:pP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69076"/>
              </p:ext>
            </p:extLst>
          </p:nvPr>
        </p:nvGraphicFramePr>
        <p:xfrm>
          <a:off x="409203" y="4376409"/>
          <a:ext cx="11342383" cy="365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42383"/>
              </a:tblGrid>
              <a:tr h="3351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(10.5 + 2 * 3) / (45 – 3.5) = 0.39759036144578314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409203" y="4905760"/>
            <a:ext cx="11342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+mj-lt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You can combine multiple outputs in a single statement. For example, the following statement performs the same function as lines 6 – 7.</a:t>
            </a:r>
            <a:endParaRPr lang="ru-RU" sz="2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09202" y="5811940"/>
            <a:ext cx="1134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“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(10.5 + 2 * 3) / (45 – 3.5)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(10.5 + 2 * 3) / (45 – 3.5)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36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8686799" y="297810"/>
            <a:ext cx="3148797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Check Point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25195" y="2668191"/>
            <a:ext cx="11502968" cy="3630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”3.5 * 4 / 2 – 2.5 = “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(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 * 4 / 2 – 2.5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&lt;&lt;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just">
              <a:buAutoNum type="arabicPlain" startAt="8"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2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5195" y="1356175"/>
            <a:ext cx="1134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+mj-lt"/>
                <a:cs typeface="Courier New" panose="02070309020205020404" pitchFamily="49" charset="0"/>
              </a:rPr>
              <a:t>	</a:t>
            </a:r>
            <a:r>
              <a:rPr lang="en-US" sz="3600" dirty="0" smtClean="0">
                <a:solidFill>
                  <a:schemeClr val="accent5"/>
                </a:solidFill>
                <a:latin typeface="+mj-lt"/>
                <a:cs typeface="Courier New" panose="02070309020205020404" pitchFamily="49" charset="0"/>
              </a:rPr>
              <a:t>Show the output of the following code:</a:t>
            </a:r>
            <a:endParaRPr lang="ru-RU" sz="36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5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C++ Program-Development Cycle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429139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The C++ program-development process consists of creating/modifying source code, compiling, linking and executing programs.</a:t>
            </a:r>
          </a:p>
          <a:p>
            <a:pPr algn="just"/>
            <a:endParaRPr lang="en-US" sz="29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C++ compiler contains three tasks in sequence: </a:t>
            </a:r>
            <a:r>
              <a:rPr lang="en-US" sz="29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preprocessor, compiling, </a:t>
            </a: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 </a:t>
            </a:r>
            <a:r>
              <a:rPr lang="en-US" sz="29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linker.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 </a:t>
            </a:r>
            <a:r>
              <a:rPr lang="en-US" sz="29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preprocessor </a:t>
            </a: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is a program that processes a source file before it is passed down to the compiler.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900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The </a:t>
            </a:r>
            <a:r>
              <a:rPr lang="en-US" sz="29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compiler </a:t>
            </a: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then translates the intermediate file into a machine-code file.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The </a:t>
            </a:r>
            <a:r>
              <a:rPr lang="en-US" sz="29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linker </a:t>
            </a:r>
            <a:r>
              <a:rPr lang="en-US" sz="29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links the machine-code file with supporting library files to from an executable file.</a:t>
            </a:r>
          </a:p>
        </p:txBody>
      </p:sp>
    </p:spTree>
    <p:extLst>
      <p:ext uri="{BB962C8B-B14F-4D97-AF65-F5344CB8AC3E}">
        <p14:creationId xmlns:p14="http://schemas.microsoft.com/office/powerpoint/2010/main" val="37038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What is Software?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32627" y="1986305"/>
            <a:ext cx="11502968" cy="1102583"/>
          </a:xfrm>
        </p:spPr>
        <p:txBody>
          <a:bodyPr>
            <a:normAutofit/>
          </a:bodyPr>
          <a:lstStyle/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Software is all around you, even in devices that you might not think would need it!</a:t>
            </a: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What is software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0" y="3246514"/>
            <a:ext cx="4058457" cy="329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What is software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34" y="3246514"/>
            <a:ext cx="5868761" cy="329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9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C++ Program-Development Cycle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tJQQo-OK7zs/TiObQiNnXrI/AAAAAAAADWA/YTq4ejlkkY0/s1600/c%252B%252B+program+development+proce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44" y="1462045"/>
            <a:ext cx="4339733" cy="531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2881" y="5525036"/>
            <a:ext cx="1185790" cy="1216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6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Programming style and documentation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000" b="1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Good programming style and proper documentation make a program easy to read and help programmers prevent errors.</a:t>
            </a:r>
          </a:p>
          <a:p>
            <a:pPr algn="just"/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0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Programming style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deals with what programs look like. A program could compile and run properly even if you wrote it on one line only, but writing it that way would be bad programming style because it would be hard t read.</a:t>
            </a:r>
          </a:p>
          <a:p>
            <a:pPr algn="just"/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0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Documentation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is the body of explanatory remarks and comments pertaining to a program.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20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3903260" y="297810"/>
            <a:ext cx="79323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Appropriate Comments and Comment Styles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572323"/>
            <a:ext cx="11502968" cy="4971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Include a summary at the beginning of the program to explain what the program does, its key features, and any unique techniques it uses. </a:t>
            </a:r>
          </a:p>
          <a:p>
            <a:pPr algn="just"/>
            <a:endParaRPr lang="en-US" sz="36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In a long program , you should also include comments that introduce each major step and explain anything that is difficult to read. </a:t>
            </a:r>
          </a:p>
          <a:p>
            <a:pPr algn="just"/>
            <a:endParaRPr lang="en-US" sz="36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It is important to make comments concise so that they do not crowd the program or make it difficult to read.</a:t>
            </a:r>
          </a:p>
        </p:txBody>
      </p:sp>
    </p:spTree>
    <p:extLst>
      <p:ext uri="{BB962C8B-B14F-4D97-AF65-F5344CB8AC3E}">
        <p14:creationId xmlns:p14="http://schemas.microsoft.com/office/powerpoint/2010/main" val="5988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Proper Indentation and Spacing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319954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 consistent indentation style makes programs clear and easy to read, debug, and maintain. </a:t>
            </a:r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Indentation 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is used to illustrate the structural relationships between a program’s components or statements.</a:t>
            </a:r>
          </a:p>
          <a:p>
            <a:pPr algn="just"/>
            <a:r>
              <a:rPr lang="en-US" sz="3600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600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C++ compiler can read the program even if all the statements are in a straight line, but properly aligned code is easier to read and maintain.</a:t>
            </a:r>
          </a:p>
          <a:p>
            <a:pPr algn="just"/>
            <a:r>
              <a:rPr lang="en-US" sz="3600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600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16775"/>
              </p:ext>
            </p:extLst>
          </p:nvPr>
        </p:nvGraphicFramePr>
        <p:xfrm>
          <a:off x="2781034" y="5428789"/>
          <a:ext cx="2331387" cy="365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1387"/>
              </a:tblGrid>
              <a:tr h="335102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&lt;&lt; 3+4*4;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82392"/>
              </p:ext>
            </p:extLst>
          </p:nvPr>
        </p:nvGraphicFramePr>
        <p:xfrm>
          <a:off x="2781033" y="6085260"/>
          <a:ext cx="3312695" cy="365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12695"/>
              </a:tblGrid>
              <a:tr h="335102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&lt;&lt; 3 + 4 * 4;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3" name="Прямая со стрелкой 2"/>
          <p:cNvCxnSpPr/>
          <p:nvPr/>
        </p:nvCxnSpPr>
        <p:spPr>
          <a:xfrm flipH="1">
            <a:off x="5212781" y="5602077"/>
            <a:ext cx="1761893" cy="11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6954446" y="5364211"/>
            <a:ext cx="1592550" cy="43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Bad Style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093731" y="6271150"/>
            <a:ext cx="860715" cy="10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6974674" y="5988679"/>
            <a:ext cx="1739591" cy="43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Good Style</a:t>
            </a:r>
          </a:p>
        </p:txBody>
      </p:sp>
    </p:spTree>
    <p:extLst>
      <p:ext uri="{BB962C8B-B14F-4D97-AF65-F5344CB8AC3E}">
        <p14:creationId xmlns:p14="http://schemas.microsoft.com/office/powerpoint/2010/main" val="6760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883912" y="297810"/>
            <a:ext cx="3951684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Check Point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209964" y="2327730"/>
            <a:ext cx="11502968" cy="416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// Display Welcome to C++ to the console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C++!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2627" y="1490039"/>
            <a:ext cx="1150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	Identify and fix the errors in the following code:</a:t>
            </a:r>
            <a:endParaRPr lang="ru-RU" sz="3600" dirty="0">
              <a:solidFill>
                <a:schemeClr val="accent5"/>
              </a:solidFill>
              <a:latin typeface="Calibri Light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36716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Programming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647506"/>
            <a:ext cx="11502968" cy="5132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3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endParaRPr lang="en-US" sz="3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Programming errors can be categorized into three types: </a:t>
            </a:r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syntax errors, runtime errors, 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</a:t>
            </a:r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logic errors.</a:t>
            </a:r>
          </a:p>
          <a:p>
            <a:pPr algn="just"/>
            <a:endParaRPr lang="en-US" sz="3600" b="1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pPr algn="just"/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Programming errors are unavoidable, even for experienced programmers. Errors can be categorized into three types: syntax errors, runtime errors, and logic errors.</a:t>
            </a:r>
            <a:endParaRPr lang="en-US" sz="36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Syntax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3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27422"/>
            <a:ext cx="11502968" cy="860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Errors that are detected by the compiler are called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syntax errors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or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compile errors. ShowSyntaxErrors.cpp</a:t>
            </a:r>
            <a:r>
              <a:rPr lang="en-US" sz="30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endParaRPr lang="en-US" sz="30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32627" y="2179817"/>
            <a:ext cx="11502968" cy="3265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“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C++!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2627" y="5390866"/>
            <a:ext cx="1150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Syntax </a:t>
            </a:r>
            <a:r>
              <a:rPr lang="en-US" sz="3000" dirty="0">
                <a:solidFill>
                  <a:schemeClr val="accent5"/>
                </a:solidFill>
                <a:cs typeface="Courier New" panose="02070309020205020404" pitchFamily="49" charset="0"/>
              </a:rPr>
              <a:t>errors result from errors in code construction, such as mistyping a keyword, omitting necessary punctuation, or using an opening brace without a corresponding closing brace. 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535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Syntax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650382"/>
            <a:ext cx="11502968" cy="5207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416363"/>
            <a:ext cx="11502968" cy="8059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When you compile this program using Visual C++, it displays the following errors: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10898"/>
              </p:ext>
            </p:extLst>
          </p:nvPr>
        </p:nvGraphicFramePr>
        <p:xfrm>
          <a:off x="332627" y="3169911"/>
          <a:ext cx="11502968" cy="9492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02968"/>
              </a:tblGrid>
              <a:tr h="949220">
                <a:tc>
                  <a:txBody>
                    <a:bodyPr/>
                    <a:lstStyle/>
                    <a:p>
                      <a:r>
                        <a:rPr lang="en-US" sz="17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1&gt;ShowSyntaxErrors.cpp(4): error C2144: syntax error : ‘</a:t>
                      </a:r>
                      <a:r>
                        <a:rPr lang="en-US" sz="17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7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 should be preceded by ‘;’</a:t>
                      </a:r>
                    </a:p>
                    <a:p>
                      <a:r>
                        <a:rPr lang="en-US" sz="17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1&gt;ShowSyntaxErrors.cpp(6): error C2001: newline in constant</a:t>
                      </a:r>
                    </a:p>
                    <a:p>
                      <a:r>
                        <a:rPr lang="en-US" sz="17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1&gt;ShowSyntaxErrors.cpp(4): error C2143: syntax error : missing ‘;’ before ‘return’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3" name="Заголовок 1"/>
          <p:cNvSpPr txBox="1">
            <a:spLocks/>
          </p:cNvSpPr>
          <p:nvPr/>
        </p:nvSpPr>
        <p:spPr>
          <a:xfrm>
            <a:off x="332627" y="2709834"/>
            <a:ext cx="11502968" cy="4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Compile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32627" y="4527146"/>
            <a:ext cx="11502968" cy="20920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Three errors are reported, but the program actually has two errors. First, semicolon (;) is missing at the end of line 2. Second, the string </a:t>
            </a:r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Programming is fun 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should be closed with a closing quotation mark in line 6.</a:t>
            </a:r>
          </a:p>
        </p:txBody>
      </p:sp>
    </p:spTree>
    <p:extLst>
      <p:ext uri="{BB962C8B-B14F-4D97-AF65-F5344CB8AC3E}">
        <p14:creationId xmlns:p14="http://schemas.microsoft.com/office/powerpoint/2010/main" val="2429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Runtime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605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27422"/>
            <a:ext cx="11502968" cy="14116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36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Runtime errors </a:t>
            </a:r>
            <a:r>
              <a:rPr lang="en-US" sz="3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cause a program to terminate abnormally. </a:t>
            </a:r>
          </a:p>
          <a:p>
            <a:pPr algn="just"/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ShowRuntimeErrors.cpp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32627" y="2880498"/>
            <a:ext cx="11502968" cy="25268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 = 0;</a:t>
            </a:r>
            <a:endParaRPr lang="en-US" sz="3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j 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32627" y="5648771"/>
            <a:ext cx="11502968" cy="1073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Here </a:t>
            </a:r>
            <a:r>
              <a:rPr lang="en-US" sz="30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i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j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are called variables. </a:t>
            </a:r>
            <a:r>
              <a:rPr lang="en-US" sz="30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i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has a value of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4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and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j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has a value 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0.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3000" b="1" dirty="0" err="1" smtClean="0">
                <a:solidFill>
                  <a:schemeClr val="accent5"/>
                </a:solidFill>
                <a:cs typeface="Courier New" panose="02070309020205020404" pitchFamily="49" charset="0"/>
              </a:rPr>
              <a:t>i</a:t>
            </a:r>
            <a:r>
              <a:rPr lang="en-US" sz="3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/ j </a:t>
            </a:r>
            <a:r>
              <a:rPr lang="en-US" sz="3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in line 8 causes a runtime error of division by zero. </a:t>
            </a:r>
          </a:p>
        </p:txBody>
      </p:sp>
    </p:spTree>
    <p:extLst>
      <p:ext uri="{BB962C8B-B14F-4D97-AF65-F5344CB8AC3E}">
        <p14:creationId xmlns:p14="http://schemas.microsoft.com/office/powerpoint/2010/main" val="4602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Logic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605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27422"/>
            <a:ext cx="11502968" cy="113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	Logic errors </a:t>
            </a:r>
            <a:r>
              <a:rPr lang="en-US" sz="2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occur when a program does not perform the way it was intended. Errors of this kind occur for many different reasons. For example, suppose you wrote the following program to convert a Celsius </a:t>
            </a:r>
            <a:r>
              <a:rPr lang="en-US" sz="2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35 </a:t>
            </a:r>
            <a:r>
              <a:rPr lang="en-US" sz="2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degree to a Fahrenheit degree:</a:t>
            </a:r>
          </a:p>
          <a:p>
            <a:pPr algn="just"/>
            <a:r>
              <a:rPr lang="en-US" sz="20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ShowLogicErrors.cpp</a:t>
            </a:r>
            <a:r>
              <a:rPr lang="en-US" sz="2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endParaRPr lang="en-US" sz="2000" b="1" dirty="0" smtClean="0">
              <a:solidFill>
                <a:schemeClr val="accent5"/>
              </a:solidFill>
              <a:cs typeface="Courier New" panose="02070309020205020404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32627" y="2513532"/>
            <a:ext cx="11502968" cy="23668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iostream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using namespace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“Celsius 35 is Fahrenheit degree ” </a:t>
            </a:r>
            <a:r>
              <a:rPr lang="en-US" sz="3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(9 / 5) * 35 + 32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6989"/>
              </p:ext>
            </p:extLst>
          </p:nvPr>
        </p:nvGraphicFramePr>
        <p:xfrm>
          <a:off x="332627" y="4880410"/>
          <a:ext cx="11502968" cy="64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029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Celsius</a:t>
                      </a:r>
                      <a:r>
                        <a:rPr lang="en-US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35 is Fahrenheit degree</a:t>
                      </a:r>
                    </a:p>
                    <a:p>
                      <a:r>
                        <a:rPr lang="en-US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  <a:endParaRPr lang="ru-RU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4" name="Заголовок 1"/>
          <p:cNvSpPr txBox="1">
            <a:spLocks/>
          </p:cNvSpPr>
          <p:nvPr/>
        </p:nvSpPr>
        <p:spPr>
          <a:xfrm>
            <a:off x="332627" y="5520490"/>
            <a:ext cx="11502968" cy="1073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You will get Fahrenheit 67 degree, which is wrong. It should be 95. In C++, the division for integers is the quotient. The fractional part is truncated. So </a:t>
            </a:r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9 / 5 </a:t>
            </a:r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is </a:t>
            </a:r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1. </a:t>
            </a:r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To get the correct result, you need to use </a:t>
            </a:r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9.0 / 5 </a:t>
            </a:r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, which result in </a:t>
            </a:r>
            <a:r>
              <a:rPr lang="en-US" sz="2500" b="1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1.8.</a:t>
            </a:r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87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What is Computer?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32626" y="1443123"/>
            <a:ext cx="6112779" cy="5214155"/>
          </a:xfrm>
        </p:spPr>
        <p:txBody>
          <a:bodyPr>
            <a:normAutofit/>
          </a:bodyPr>
          <a:lstStyle/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	Computer is an electronic device that stores and processes data!</a:t>
            </a:r>
          </a:p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	A computer includes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hardware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software.</a:t>
            </a: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r="23061" b="17191"/>
          <a:stretch/>
        </p:blipFill>
        <p:spPr>
          <a:xfrm>
            <a:off x="6577489" y="1443123"/>
            <a:ext cx="5258106" cy="52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Common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605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27422"/>
            <a:ext cx="11502968" cy="113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5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25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Missing a closing brace, missing a semicolon, missing quotation marks for strings, and misspelling names are common errors made by new programmers.</a:t>
            </a:r>
          </a:p>
          <a:p>
            <a:pPr algn="just"/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Common Error 1: Missing Braces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66440" y="2346267"/>
            <a:ext cx="3148510" cy="1240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416207" y="3445727"/>
            <a:ext cx="19403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3614950" y="3029445"/>
            <a:ext cx="8354458" cy="43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Type this closing brace right away to match the opening brace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03696" y="3717998"/>
            <a:ext cx="508270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Common Error 2</a:t>
            </a:r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: 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Missing </a:t>
            </a:r>
            <a:r>
              <a:rPr lang="en-US" sz="2500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Semicolons</a:t>
            </a:r>
            <a:endParaRPr lang="en-US" sz="2500" dirty="0">
              <a:solidFill>
                <a:schemeClr val="accent6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66439" y="4193701"/>
            <a:ext cx="11369155" cy="2073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514350" indent="-514350" algn="just">
              <a:buAutoNum type="arabicPlain" startAt="3"/>
            </a:pP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“Programming is fun”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3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514350" indent="-514350" algn="just">
              <a:buAutoNum type="arabicPlain" startAt="4"/>
            </a:pP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“Fundamentals First”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3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514350" indent="-514350" algn="just">
              <a:buAutoNum type="arabicPlain" startAt="4"/>
            </a:pP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Problem Driven”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3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eturn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7283822" y="5502704"/>
            <a:ext cx="9076" cy="764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Заголовок 1"/>
          <p:cNvSpPr txBox="1">
            <a:spLocks/>
          </p:cNvSpPr>
          <p:nvPr/>
        </p:nvSpPr>
        <p:spPr>
          <a:xfrm>
            <a:off x="5838641" y="6171747"/>
            <a:ext cx="2908513" cy="43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Missing a semicolon</a:t>
            </a:r>
          </a:p>
        </p:txBody>
      </p:sp>
    </p:spTree>
    <p:extLst>
      <p:ext uri="{BB962C8B-B14F-4D97-AF65-F5344CB8AC3E}">
        <p14:creationId xmlns:p14="http://schemas.microsoft.com/office/powerpoint/2010/main" val="39523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Common Errors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605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32627" y="1227423"/>
            <a:ext cx="11502968" cy="438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500" b="1" dirty="0">
                <a:solidFill>
                  <a:schemeClr val="accent5"/>
                </a:solidFill>
                <a:cs typeface="Courier New" panose="02070309020205020404" pitchFamily="49" charset="0"/>
              </a:rPr>
              <a:t>	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Common Error 3: Missing Quotation Marks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99533" y="1823295"/>
            <a:ext cx="5700184" cy="1240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“Problem Driven</a:t>
            </a:r>
            <a:r>
              <a:rPr lang="en-US" sz="3200" dirty="0" smtClean="0">
                <a:cs typeface="Courier New" panose="02070309020205020404" pitchFamily="49" charset="0"/>
              </a:rPr>
              <a:t>;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5081667" y="2261120"/>
            <a:ext cx="1" cy="724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3298449" y="3047715"/>
            <a:ext cx="3566435" cy="43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6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Missing a quotation mark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64592" y="3556038"/>
            <a:ext cx="587718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	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Common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Error 4</a:t>
            </a:r>
            <a:r>
              <a:rPr lang="en-US" sz="25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: Misspelling Names</a:t>
            </a:r>
            <a:endParaRPr lang="en-US" sz="2500" b="1" dirty="0">
              <a:solidFill>
                <a:schemeClr val="accent6">
                  <a:lumMod val="75000"/>
                </a:schemeClr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66439" y="4193701"/>
            <a:ext cx="11369155" cy="207328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30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ain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just"/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514350" indent="-514350" algn="just">
              <a:buAutoNum type="arabicPlain" startAt="3"/>
            </a:pP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(10.5 + 2 * 3) / (45 – 3.5)</a:t>
            </a:r>
            <a:r>
              <a:rPr lang="en-US" sz="3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&lt;&lt;</a:t>
            </a:r>
            <a:r>
              <a:rPr lang="en-US" sz="3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Summary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466439" y="1284136"/>
            <a:ext cx="11369155" cy="5573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 computer is an electronic device that </a:t>
            </a:r>
            <a:r>
              <a:rPr lang="en-US" sz="2500" dirty="0" err="1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strores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and processes data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 computer includes both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hardware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and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software.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The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central processing unit (CPU)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computer’s brain. </a:t>
            </a:r>
            <a:endParaRPr lang="en-US" sz="2500" b="1" dirty="0">
              <a:solidFill>
                <a:schemeClr val="accent5"/>
              </a:solidFill>
              <a:latin typeface="Calibri Light (Заголовки)"/>
              <a:cs typeface="Courier New" panose="02070309020205020404" pitchFamily="49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bit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binary digit 0 or 1.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Memory stores data and program instructions for the CPU to execute.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Machine language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set of primitive instructions built into every computer.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Assembly language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low-level programming language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in which a mnemonic is used to represent each machine –language instruction.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High-level language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low-level programming language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in which a mnemonic is used to represent each machine-language instruction.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High-level languages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are English-like and easy to learn and program.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compiler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software program that translates the source program into 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machine-language program.</a:t>
            </a:r>
            <a:endParaRPr lang="en-US" sz="2500" dirty="0" smtClean="0">
              <a:solidFill>
                <a:schemeClr val="accent5"/>
              </a:solidFill>
              <a:latin typeface="Calibri Light (Заголовки)"/>
              <a:cs typeface="Courier New" panose="02070309020205020404" pitchFamily="49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The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operating system (OS)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program that manages and controls a computer’s activities.</a:t>
            </a:r>
          </a:p>
        </p:txBody>
      </p:sp>
    </p:spTree>
    <p:extLst>
      <p:ext uri="{BB962C8B-B14F-4D97-AF65-F5344CB8AC3E}">
        <p14:creationId xmlns:p14="http://schemas.microsoft.com/office/powerpoint/2010/main" val="98921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4672360" y="297810"/>
            <a:ext cx="7163235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Summary</a:t>
            </a:r>
            <a:endParaRPr lang="ru-RU" dirty="0">
              <a:solidFill>
                <a:schemeClr val="accent5"/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466439" y="1284136"/>
            <a:ext cx="11369155" cy="557386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C++ is an </a:t>
            </a:r>
            <a:r>
              <a:rPr lang="en-US" sz="2500" dirty="0" err="1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extention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of C. C++ source files end with the .</a:t>
            </a:r>
            <a:r>
              <a:rPr lang="en-US" sz="2500" dirty="0" err="1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cpp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extension.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#include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is a preprocessor directive. All preprocessor directives begin with the symbol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#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The </a:t>
            </a:r>
            <a:r>
              <a:rPr lang="en-US" sz="2500" b="1" dirty="0" err="1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cout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object along with the stream insertion operator (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&lt;&lt;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) can be used to display a string on the console.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Every C++ program is executed from a main function. A function is a construct that contains statements.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Every statement in C++ must end with a semicolon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(;)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, known as the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statement terminator.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In C++, a comment is a preceded by two slashes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(//)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on a line, called 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line comment,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or enclosed between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/*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and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*/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on one or several lines, called a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block comment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 or paragraph comment.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Keywords, or reserved words, have a specific meaning to the compiler and cannot be used in the program for other purposes. Examples,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using, namespace, </a:t>
            </a:r>
            <a:r>
              <a:rPr lang="en-US" sz="2500" b="1" dirty="0" err="1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int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, </a:t>
            </a: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and </a:t>
            </a:r>
            <a:r>
              <a:rPr lang="en-US" sz="2500" b="1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return.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500" dirty="0" smtClean="0">
                <a:solidFill>
                  <a:schemeClr val="accent5"/>
                </a:solidFill>
                <a:latin typeface="Calibri Light (Заголовки)"/>
                <a:cs typeface="Courier New" panose="02070309020205020404" pitchFamily="49" charset="0"/>
              </a:rPr>
              <a:t>Programming errors: syntax errors, runtime errors, and logic errors.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US" sz="2500" b="1" dirty="0" smtClean="0">
              <a:solidFill>
                <a:schemeClr val="accent5"/>
              </a:solidFill>
              <a:latin typeface="Calibri Light (Заголовки)"/>
              <a:cs typeface="Courier New" panose="02070309020205020404" pitchFamily="49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US" sz="2500" b="1" dirty="0" smtClean="0">
              <a:solidFill>
                <a:schemeClr val="accent5"/>
              </a:solidFill>
              <a:latin typeface="Calibri Light (Заголовки)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What is Computer?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5129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	A computer consists of the following major hardware components: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Central processing unit (CPU)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Memory (main memory)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Storage devices (such as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disks and CDs)</a:t>
            </a:r>
            <a:endParaRPr lang="en-US" sz="3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Input devices (such as the mouse and keyboard)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Output devices (such as monitors and printers)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Communication devices (such as modems and network interface cards)</a:t>
            </a:r>
          </a:p>
          <a:p>
            <a:pPr algn="just"/>
            <a:endParaRPr lang="en-US" sz="36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9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Motherboard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5733636" cy="51518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	A computer’s components are interconnected by  a subsystem called a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bus. </a:t>
            </a:r>
          </a:p>
          <a:p>
            <a:pPr algn="just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In personal computers, the bus is built into the computer’s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motherboard.</a:t>
            </a:r>
          </a:p>
          <a:p>
            <a:pPr algn="just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The motherboard connects the parts of a computer together.</a:t>
            </a:r>
            <a:endParaRPr lang="en-US" sz="36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9/9d/Acer_E360_Socket_939_motherboard_by_Foxconn.svg/2000px-Acer_E360_Socket_939_motherboard_by_Foxcon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11" y="1846642"/>
            <a:ext cx="5611939" cy="41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Central Processing Unit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572322"/>
            <a:ext cx="11502968" cy="512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	The 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Central Processing Unit (CPU)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is the brain. IT retrieves instructions from memory and executes them.</a:t>
            </a:r>
          </a:p>
          <a:p>
            <a:pPr algn="just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The CPU usually has two components: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A control unit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controls and coordinates the actions of the other components. 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</a:rPr>
              <a:t>Arithmetic/logic unit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(addition,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substraction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, multiplication, division and logical operations).</a:t>
            </a:r>
          </a:p>
          <a:p>
            <a:pPr algn="just"/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Every computer has an internal clock, which emits electronic pulses at a constant rate. CPU’s speed is Hertz (Hz).</a:t>
            </a: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humbs.ebaystatic.com/images/g/CmYAAMXQlgtS2vVt/s-l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11" y="107249"/>
            <a:ext cx="1238328" cy="10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03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11"/>
          <p:cNvSpPr txBox="1">
            <a:spLocks/>
          </p:cNvSpPr>
          <p:nvPr/>
        </p:nvSpPr>
        <p:spPr>
          <a:xfrm>
            <a:off x="1716506" y="240632"/>
            <a:ext cx="1764631" cy="743770"/>
          </a:xfrm>
          <a:prstGeom prst="rect">
            <a:avLst/>
          </a:prstGeom>
          <a:extLst/>
        </p:spPr>
        <p:txBody>
          <a:bodyPr vert="horz" lIns="91440" tIns="45720" rIns="91440" bIns="45720"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6000" b="1" dirty="0" smtClean="0">
                <a:ln w="11430"/>
                <a:solidFill>
                  <a:schemeClr val="accent5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TUIT</a:t>
            </a:r>
            <a:endParaRPr lang="uz-Latn-UZ" sz="6000" b="1" dirty="0">
              <a:ln w="11430"/>
              <a:solidFill>
                <a:schemeClr val="accent5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32627" y="1237220"/>
            <a:ext cx="115029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7136780" y="297810"/>
            <a:ext cx="4698816" cy="686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accent5"/>
                </a:solidFill>
              </a:rPr>
              <a:t>Bits and Bytes</a:t>
            </a:r>
            <a:endParaRPr lang="ru-RU" dirty="0">
              <a:solidFill>
                <a:schemeClr val="accent5"/>
              </a:solidFill>
            </a:endParaRPr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332627" y="1284136"/>
            <a:ext cx="11502968" cy="557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	A computer is really nothing more than a series of switches. Each switch exists in two states: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on(1)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off (0). 	</a:t>
            </a:r>
          </a:p>
          <a:p>
            <a:pPr algn="just"/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	Theses 0s and 1s are interpreted as digits in the binary number system  and called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bits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(binary digits).</a:t>
            </a:r>
          </a:p>
          <a:p>
            <a:pPr algn="just"/>
            <a:r>
              <a:rPr lang="en-US" sz="34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The minimum storage unit in a computer is a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byte.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A byte is composed of eight bits.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kilobyte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 (KB) is about 1,000 bytes.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sz="3400" b="1" dirty="0">
                <a:solidFill>
                  <a:schemeClr val="accent5">
                    <a:lumMod val="75000"/>
                  </a:schemeClr>
                </a:solidFill>
              </a:rPr>
              <a:t>megabyte </a:t>
            </a: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(MB) is about 1 million bytes.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gigabyte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(GB</a:t>
            </a: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) is about 1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billion </a:t>
            </a: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bytes.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sz="3400" b="1" dirty="0" smtClean="0">
                <a:solidFill>
                  <a:schemeClr val="accent5">
                    <a:lumMod val="75000"/>
                  </a:schemeClr>
                </a:solidFill>
              </a:rPr>
              <a:t>terabyte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(TB</a:t>
            </a: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) is about 1 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trillion </a:t>
            </a:r>
            <a:r>
              <a:rPr lang="en-US" sz="3400" dirty="0">
                <a:solidFill>
                  <a:schemeClr val="accent5">
                    <a:lumMod val="75000"/>
                  </a:schemeClr>
                </a:solidFill>
              </a:rPr>
              <a:t>bytes</a:t>
            </a:r>
            <a:r>
              <a:rPr lang="en-US" sz="34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sz="3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2" descr="Images-Logo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3" y="48879"/>
            <a:ext cx="944628" cy="11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9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TM02900720[[fn=Интеграл]]</Template>
  <TotalTime>2975</TotalTime>
  <Words>2016</Words>
  <Application>Microsoft Office PowerPoint</Application>
  <PresentationFormat>Широкоэкранный</PresentationFormat>
  <Paragraphs>464</Paragraphs>
  <Slides>53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4" baseType="lpstr">
      <vt:lpstr>맑은 고딕</vt:lpstr>
      <vt:lpstr>Arial</vt:lpstr>
      <vt:lpstr>Calibri</vt:lpstr>
      <vt:lpstr>Calibri Light</vt:lpstr>
      <vt:lpstr>Calibri Light (Заголовки)</vt:lpstr>
      <vt:lpstr>Courier New</vt:lpstr>
      <vt:lpstr>Times New Roman</vt:lpstr>
      <vt:lpstr>Wingdings</vt:lpstr>
      <vt:lpstr>Wingdings 2</vt:lpstr>
      <vt:lpstr>HDOfficeLightV0</vt:lpstr>
      <vt:lpstr>Document</vt:lpstr>
      <vt:lpstr>Introduction to Computers, Programs, and C++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Programs, and C++</dc:title>
  <dc:creator>Sirojiddin Nuriyev</dc:creator>
  <cp:lastModifiedBy>Sirojiddin Nuriyev</cp:lastModifiedBy>
  <cp:revision>100</cp:revision>
  <dcterms:created xsi:type="dcterms:W3CDTF">2016-07-15T17:25:41Z</dcterms:created>
  <dcterms:modified xsi:type="dcterms:W3CDTF">2016-09-06T07:49:35Z</dcterms:modified>
</cp:coreProperties>
</file>